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79395-F73C-4751-9575-1EA558F42B67}" v="20" dt="2025-04-22T15:10:48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EBE71-BACA-498C-9258-DFE279E33D8D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E595-1403-428A-976E-096D5DD30AAC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48949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9E595-1403-428A-976E-096D5DD30AAC}" type="slidenum">
              <a:rPr lang="zh-SG" altLang="en-US" smtClean="0"/>
              <a:t>7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00178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CDA65-4805-7A51-09F6-6CA12758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DCD3AA-517E-BE40-FC6D-2AE85C1ED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D0E755-3ED7-BB3D-029C-613ADC02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4F3719-6516-E880-3B34-50B58A2B2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9E595-1403-428A-976E-096D5DD30AAC}" type="slidenum">
              <a:rPr lang="zh-SG" altLang="en-US" smtClean="0"/>
              <a:t>8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6741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9A65D-14E0-0D20-7ECF-3B19CEE4E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A9E35C-ED11-940C-3C40-DC56C069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71FBDC-A005-B016-112B-296804842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71CA57-A5B8-DA83-CB4B-BBC2ED7DC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9E595-1403-428A-976E-096D5DD30AAC}" type="slidenum">
              <a:rPr lang="zh-SG" altLang="en-US" smtClean="0"/>
              <a:t>9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583380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74FCA-19E0-3CDB-4DBC-2B813852B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A4A566-E5B6-1558-AD1C-CB51B5A4E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8BC458-0B3B-1EB2-201D-C2ED129EE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2B84AA-A464-7B40-7E8A-3B667DBCA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9E595-1403-428A-976E-096D5DD30AAC}" type="slidenum">
              <a:rPr lang="zh-SG" altLang="en-US" smtClean="0"/>
              <a:t>10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98314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62FB7-FFC6-1BCA-E2C3-B92616D3B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6739D4-FA49-EB9A-77E1-2CA8A95E9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635501-4818-8AC3-FFF0-82DFD45B4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42D678-336A-59FA-3E64-7C4DF620B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9E595-1403-428A-976E-096D5DD30AAC}" type="slidenum">
              <a:rPr lang="zh-SG" altLang="en-US" smtClean="0"/>
              <a:t>11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52347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7A5-C8D9-DAA3-84B4-B3E4997C5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B53B10-FE67-F3FD-D14E-7654DD7D1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A37A52-94EB-D4D7-BC94-52226D6A0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D83175-EAA6-C602-6BFC-68C376C31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9E595-1403-428A-976E-096D5DD30AAC}" type="slidenum">
              <a:rPr lang="zh-SG" altLang="en-US" smtClean="0"/>
              <a:t>12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3383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234D1-9CF1-84A7-9469-100E6A040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584D44-7E94-0EA3-3AA3-0C95982F2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C14DE1-1815-C00F-14B3-C7C5D8E4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7A38D-46EA-1D66-39DE-9B1DA827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F82FE3-CA0D-1019-8976-29556DC1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00681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F2D68-B447-3D7C-A27B-B32C8DBD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C3EAAB-0B0B-B6D4-FC80-581DFD50E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CF10DC-48D9-D9F0-10E6-F8F51C3F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BA352E-971F-B9AE-54BC-0D2CFBBF5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A943E3-6D8C-703A-A0D0-6A1C9C88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53288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8F174C-5303-AF65-E9DF-3315810B3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1EC08E-2924-7473-38AA-95249491D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4ADFE2-EA67-1CC3-0A0B-1D3724E3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E8E28-06BC-8966-69D5-DF37FF38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A2EBA-90BC-7B67-D35E-972D2B6C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49987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94C46-8156-4754-E8CD-9D598821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69EB2-419A-8FF9-D550-9C832A29F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5342F6-8467-87D5-F905-B871F43D9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AB8AB0-1ECA-7945-6468-37BD20FE3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05DF23-514E-585E-AF29-95B39CAA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7313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B916B-26D8-D0D7-3C6A-9CA22D28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4D8212-B247-A528-FFE6-151C46AA7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1A9CCA-AF99-CB35-DDC1-FD50FF1F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F2CAA-B734-40CF-5F6E-E5F1E300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FD0EC-0CAF-A570-C4AD-F80BA562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60987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EFCC9-7234-70A2-110D-4F1DC697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4CEDE-3845-3E9A-4714-5BA44BFE4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E7F9A3-4384-60CF-C749-36511D383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EA4DF6-8076-F144-D80A-F5998D33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6AE9A3-FA54-1C76-1E11-654C9BFC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2A0FBD-719A-73E1-151B-AD982B91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37060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BFEA0-E552-7795-6EDE-03F28DC0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DC7A36-347F-BFC4-D570-2A732DE87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2EDE45-051A-D122-5D4B-E9CCAD025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163568-D619-EF97-5D33-20AB5AC44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8B8D51-10BA-398C-48F6-98EECB8FA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A16009-C044-616E-0058-C24754BF5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F2A698-A997-8714-04DF-5AD90462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1EEF00-FC80-576B-6E81-F4FA4239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00491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2F883-9CCD-5C24-E123-FDAF3F69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A4B3A2-4A70-C4D3-AF5B-3F660D49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C6AA0E-26BF-9C09-F574-CFC53135C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679A24-2B7C-679B-A7A4-E4684D10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98605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F11B0C-7E3D-05A4-0BE0-F51E0D10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7973E8-3481-A8DD-B410-C50F7998A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CFA97A-8DC2-22A3-2EC8-A2B77C76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64293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B60EA-EFA4-5292-49C2-F559CAB5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1360E4-DA65-46AF-2F20-A3C03B33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DFDC8E-C0DF-1BBE-CC41-2467339FB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430A3F-C2AF-440B-F8A9-38700150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CEF38C-D3BF-3335-CB58-DDFEBADE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3280B2-1E41-6098-76F2-4C2DA02E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05735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B773F-D629-C481-DE2E-4600CAA7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193FF3-CF97-E75B-4FE9-F2FF9EEC2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0FEF07-4607-A62C-6BCC-810ECBB9C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AD6BB8-29CC-57E9-279B-35401CEA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BDAF71-6052-DC03-10E8-98706B25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3E0806-9509-E15A-A0AA-4F4304D8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280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D129CC-186D-1E0D-0F90-B9A21BBC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C57F73-41DA-1255-BCD2-793323D99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8A1D9F-A3E8-92F2-CDB9-692BDC610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9A938A-7A66-4D51-9035-93E03C8D6253}" type="datetimeFigureOut">
              <a:rPr lang="zh-SG" altLang="en-US" smtClean="0"/>
              <a:t>22/4/2025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B33578-9327-717B-7750-00462C42F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49185-CFC7-48FE-0821-E9A88D36A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4736C8-8B11-4AA6-A367-F9BA450BB532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478241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154037-8117-08EC-7D39-68D44B8D1D59}"/>
              </a:ext>
            </a:extLst>
          </p:cNvPr>
          <p:cNvSpPr txBox="1"/>
          <p:nvPr/>
        </p:nvSpPr>
        <p:spPr>
          <a:xfrm>
            <a:off x="2087707" y="2449476"/>
            <a:ext cx="77992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SG" sz="3200" b="1" dirty="0"/>
              <a:t>Reinforcement Learning for Energy-Efficient Residential Heating Control</a:t>
            </a:r>
            <a:endParaRPr lang="zh-SG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2B789B-6436-970D-7030-2F0C05581332}"/>
              </a:ext>
            </a:extLst>
          </p:cNvPr>
          <p:cNvSpPr txBox="1"/>
          <p:nvPr/>
        </p:nvSpPr>
        <p:spPr>
          <a:xfrm>
            <a:off x="4554681" y="4481764"/>
            <a:ext cx="28652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2000" dirty="0"/>
              <a:t>Presenter: R</a:t>
            </a:r>
            <a:r>
              <a:rPr lang="en-US" altLang="zh-CN" sz="2000" dirty="0"/>
              <a:t>uxiao Chen</a:t>
            </a:r>
            <a:endParaRPr lang="zh-SG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8155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31"/>
    </mc:Choice>
    <mc:Fallback xmlns="">
      <p:transition spd="slow" advTm="193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5E5F8-CC18-4D2A-0BC8-A55C7F65E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694501-D94E-AD2A-31D3-A4060FB30AF3}"/>
              </a:ext>
            </a:extLst>
          </p:cNvPr>
          <p:cNvSpPr/>
          <p:nvPr/>
        </p:nvSpPr>
        <p:spPr>
          <a:xfrm>
            <a:off x="277092" y="461696"/>
            <a:ext cx="424872" cy="1017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172467-44DC-3419-153A-C2D8AF17BBF3}"/>
              </a:ext>
            </a:extLst>
          </p:cNvPr>
          <p:cNvCxnSpPr>
            <a:cxnSpLocks/>
          </p:cNvCxnSpPr>
          <p:nvPr/>
        </p:nvCxnSpPr>
        <p:spPr>
          <a:xfrm>
            <a:off x="286328" y="461695"/>
            <a:ext cx="1366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7017C1A-206F-25D5-77DA-20C415763E57}"/>
              </a:ext>
            </a:extLst>
          </p:cNvPr>
          <p:cNvSpPr txBox="1"/>
          <p:nvPr/>
        </p:nvSpPr>
        <p:spPr>
          <a:xfrm>
            <a:off x="184728" y="92363"/>
            <a:ext cx="8103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SG" b="1" dirty="0">
                <a:latin typeface="Arial" panose="020B0604020202020204" pitchFamily="34" charset="0"/>
                <a:cs typeface="Arial" panose="020B0604020202020204" pitchFamily="34" charset="0"/>
              </a:rPr>
              <a:t>Experiment 2: </a:t>
            </a:r>
            <a:r>
              <a:rPr lang="en-US" altLang="zh-SG" dirty="0">
                <a:latin typeface="Arial" panose="020B0604020202020204" pitchFamily="34" charset="0"/>
                <a:cs typeface="Arial" panose="020B0604020202020204" pitchFamily="34" charset="0"/>
              </a:rPr>
              <a:t>Model Transfer Ability Evaluation</a:t>
            </a:r>
            <a:endParaRPr lang="zh-SG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表格&#10;&#10;AI 生成的内容可能不正确。">
            <a:extLst>
              <a:ext uri="{FF2B5EF4-FFF2-40B4-BE49-F238E27FC236}">
                <a16:creationId xmlns:a16="http://schemas.microsoft.com/office/drawing/2014/main" id="{343ACD38-1E63-7C09-2505-00568C143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" y="910590"/>
            <a:ext cx="11203708" cy="56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1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9A8DA-4719-E4AE-8FD9-BF2769D50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38AB1B-BAD9-1F17-B342-CF729F8BB30D}"/>
              </a:ext>
            </a:extLst>
          </p:cNvPr>
          <p:cNvSpPr/>
          <p:nvPr/>
        </p:nvSpPr>
        <p:spPr>
          <a:xfrm>
            <a:off x="277092" y="461696"/>
            <a:ext cx="424872" cy="1017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CB357B0-57BD-0C6F-3829-23EBF49E3885}"/>
              </a:ext>
            </a:extLst>
          </p:cNvPr>
          <p:cNvCxnSpPr>
            <a:cxnSpLocks/>
          </p:cNvCxnSpPr>
          <p:nvPr/>
        </p:nvCxnSpPr>
        <p:spPr>
          <a:xfrm>
            <a:off x="286328" y="461695"/>
            <a:ext cx="1366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B2704DD-8F0D-1DBB-B6B8-2484050AA7E8}"/>
              </a:ext>
            </a:extLst>
          </p:cNvPr>
          <p:cNvSpPr txBox="1"/>
          <p:nvPr/>
        </p:nvSpPr>
        <p:spPr>
          <a:xfrm>
            <a:off x="184728" y="92363"/>
            <a:ext cx="8103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SG" b="1" dirty="0">
                <a:latin typeface="Arial" panose="020B0604020202020204" pitchFamily="34" charset="0"/>
                <a:cs typeface="Arial" panose="020B0604020202020204" pitchFamily="34" charset="0"/>
              </a:rPr>
              <a:t>Experiment 2: </a:t>
            </a:r>
            <a:r>
              <a:rPr lang="en-US" altLang="zh-SG" dirty="0">
                <a:latin typeface="Arial" panose="020B0604020202020204" pitchFamily="34" charset="0"/>
                <a:cs typeface="Arial" panose="020B0604020202020204" pitchFamily="34" charset="0"/>
              </a:rPr>
              <a:t>Model Transfer Ability Evaluation</a:t>
            </a:r>
            <a:endParaRPr lang="zh-SG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图表, 直方图&#10;&#10;AI 生成的内容可能不正确。">
            <a:extLst>
              <a:ext uri="{FF2B5EF4-FFF2-40B4-BE49-F238E27FC236}">
                <a16:creationId xmlns:a16="http://schemas.microsoft.com/office/drawing/2014/main" id="{719BD2F3-FDA1-6C9C-46D0-B416F3384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2" y="910591"/>
            <a:ext cx="11313860" cy="565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0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6BDBA-3843-03D3-BBCD-269207ED2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3A4382-9296-1F7E-E5AE-B2BAEFB7E583}"/>
              </a:ext>
            </a:extLst>
          </p:cNvPr>
          <p:cNvSpPr/>
          <p:nvPr/>
        </p:nvSpPr>
        <p:spPr>
          <a:xfrm>
            <a:off x="277092" y="461696"/>
            <a:ext cx="424872" cy="1017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F40E910-2280-2351-AC6C-1E2D6B59881A}"/>
              </a:ext>
            </a:extLst>
          </p:cNvPr>
          <p:cNvCxnSpPr>
            <a:cxnSpLocks/>
          </p:cNvCxnSpPr>
          <p:nvPr/>
        </p:nvCxnSpPr>
        <p:spPr>
          <a:xfrm>
            <a:off x="286328" y="461695"/>
            <a:ext cx="1366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1C37F4C-C860-DF39-BA04-E5F19259A0BE}"/>
              </a:ext>
            </a:extLst>
          </p:cNvPr>
          <p:cNvSpPr txBox="1"/>
          <p:nvPr/>
        </p:nvSpPr>
        <p:spPr>
          <a:xfrm>
            <a:off x="184728" y="92363"/>
            <a:ext cx="8103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SG" b="1" dirty="0">
                <a:latin typeface="Arial" panose="020B0604020202020204" pitchFamily="34" charset="0"/>
                <a:cs typeface="Arial" panose="020B0604020202020204" pitchFamily="34" charset="0"/>
              </a:rPr>
              <a:t>Experiment 2: </a:t>
            </a:r>
            <a:r>
              <a:rPr lang="en-US" altLang="zh-SG" dirty="0">
                <a:latin typeface="Arial" panose="020B0604020202020204" pitchFamily="34" charset="0"/>
                <a:cs typeface="Arial" panose="020B0604020202020204" pitchFamily="34" charset="0"/>
              </a:rPr>
              <a:t>Model Transfer Ability Evaluation</a:t>
            </a:r>
            <a:endParaRPr lang="zh-SG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图表, 折线图&#10;&#10;AI 生成的内容可能不正确。">
            <a:extLst>
              <a:ext uri="{FF2B5EF4-FFF2-40B4-BE49-F238E27FC236}">
                <a16:creationId xmlns:a16="http://schemas.microsoft.com/office/drawing/2014/main" id="{AF9C330C-3509-FDE5-D7FC-AA75686AA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2" y="831027"/>
            <a:ext cx="10971428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3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9DD30DE-3B86-3D07-4540-B3EAD3EB9117}"/>
              </a:ext>
            </a:extLst>
          </p:cNvPr>
          <p:cNvSpPr/>
          <p:nvPr/>
        </p:nvSpPr>
        <p:spPr>
          <a:xfrm>
            <a:off x="360219" y="627951"/>
            <a:ext cx="424872" cy="1017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F9365D1-7A94-B8F4-8D06-C5A325446DB4}"/>
              </a:ext>
            </a:extLst>
          </p:cNvPr>
          <p:cNvCxnSpPr>
            <a:cxnSpLocks/>
          </p:cNvCxnSpPr>
          <p:nvPr/>
        </p:nvCxnSpPr>
        <p:spPr>
          <a:xfrm>
            <a:off x="369455" y="627950"/>
            <a:ext cx="1366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753E66D-8780-5E6C-B3D3-EE4C50435BC6}"/>
              </a:ext>
            </a:extLst>
          </p:cNvPr>
          <p:cNvSpPr txBox="1"/>
          <p:nvPr/>
        </p:nvSpPr>
        <p:spPr>
          <a:xfrm>
            <a:off x="267855" y="258618"/>
            <a:ext cx="6927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SG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Background: </a:t>
            </a:r>
            <a:r>
              <a:rPr lang="en-US" altLang="zh-SG" dirty="0"/>
              <a:t>Problem statement and motivation</a:t>
            </a:r>
            <a:endParaRPr lang="zh-SG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541D33-23C3-DFEB-7C26-7A7647787BFE}"/>
              </a:ext>
            </a:extLst>
          </p:cNvPr>
          <p:cNvSpPr txBox="1"/>
          <p:nvPr/>
        </p:nvSpPr>
        <p:spPr>
          <a:xfrm>
            <a:off x="267855" y="997282"/>
            <a:ext cx="108804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2400" b="1" dirty="0"/>
              <a:t>Problem Statement: </a:t>
            </a:r>
          </a:p>
          <a:p>
            <a:r>
              <a:rPr lang="en-US" altLang="zh-SG" sz="2400" dirty="0"/>
              <a:t>The project aims to learn an optimal heating control policy </a:t>
            </a:r>
            <a:r>
              <a:rPr lang="en-US" altLang="zh-SG" sz="2400" b="1" dirty="0"/>
              <a:t>(output) </a:t>
            </a:r>
            <a:r>
              <a:rPr lang="en-US" altLang="zh-SG" sz="2400" dirty="0"/>
              <a:t>from indoor temperature data </a:t>
            </a:r>
            <a:r>
              <a:rPr lang="en-US" altLang="zh-SG" sz="2400" b="1" dirty="0"/>
              <a:t>(input) </a:t>
            </a:r>
            <a:r>
              <a:rPr lang="en-US" altLang="zh-SG" sz="2400" dirty="0"/>
              <a:t>to maintain comfort while minimizing energy use </a:t>
            </a:r>
            <a:r>
              <a:rPr lang="en-US" altLang="zh-SG" sz="2400" b="1" dirty="0"/>
              <a:t>(goal)</a:t>
            </a:r>
            <a:r>
              <a:rPr lang="en-US" altLang="zh-SG" sz="2400" dirty="0"/>
              <a:t>.</a:t>
            </a:r>
            <a:endParaRPr lang="zh-SG" altLang="en-US" sz="2400" dirty="0"/>
          </a:p>
        </p:txBody>
      </p:sp>
      <p:pic>
        <p:nvPicPr>
          <p:cNvPr id="13" name="图片 12" descr="图示&#10;&#10;AI 生成的内容可能不正确。">
            <a:extLst>
              <a:ext uri="{FF2B5EF4-FFF2-40B4-BE49-F238E27FC236}">
                <a16:creationId xmlns:a16="http://schemas.microsoft.com/office/drawing/2014/main" id="{29E7DED9-0DF7-46DC-ACE1-2C189FEC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01" y="2382948"/>
            <a:ext cx="6712579" cy="44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7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62992-6DDC-B7EE-3D00-7AFE479C2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5EECFCF-7C0A-2A14-CBFE-69C85317894A}"/>
              </a:ext>
            </a:extLst>
          </p:cNvPr>
          <p:cNvSpPr/>
          <p:nvPr/>
        </p:nvSpPr>
        <p:spPr>
          <a:xfrm>
            <a:off x="360219" y="627951"/>
            <a:ext cx="424872" cy="1017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47A03E1-1738-D95E-9E57-9B73BFB0FAD3}"/>
              </a:ext>
            </a:extLst>
          </p:cNvPr>
          <p:cNvCxnSpPr>
            <a:cxnSpLocks/>
          </p:cNvCxnSpPr>
          <p:nvPr/>
        </p:nvCxnSpPr>
        <p:spPr>
          <a:xfrm>
            <a:off x="369455" y="627950"/>
            <a:ext cx="1366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307B77E-80FB-DC82-4F7B-0CFBEFF8620C}"/>
              </a:ext>
            </a:extLst>
          </p:cNvPr>
          <p:cNvSpPr txBox="1"/>
          <p:nvPr/>
        </p:nvSpPr>
        <p:spPr>
          <a:xfrm>
            <a:off x="267855" y="258618"/>
            <a:ext cx="7269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SG" b="1" dirty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  <a:r>
              <a:rPr lang="en-US" altLang="zh-SG" dirty="0">
                <a:latin typeface="Arial" panose="020B0604020202020204" pitchFamily="34" charset="0"/>
                <a:cs typeface="Arial" panose="020B0604020202020204" pitchFamily="34" charset="0"/>
              </a:rPr>
              <a:t>Literature Review and Limitations of Existing Methods</a:t>
            </a:r>
            <a:endParaRPr lang="zh-SG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E0213-6CAB-110C-7D8C-D56966A8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55" y="1163906"/>
            <a:ext cx="1109287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S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Classic</a:t>
            </a:r>
            <a:r>
              <a:rPr kumimoji="0" lang="zh-SG" altLang="zh-S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Approach: Model Predictive Control (MPC)</a:t>
            </a:r>
            <a:endParaRPr kumimoji="0" lang="en-US" altLang="zh-SG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SG" altLang="zh-S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SG" altLang="zh-S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Widely used in residential heating control.</a:t>
            </a:r>
            <a:r>
              <a:rPr kumimoji="0" lang="en-US" altLang="zh-S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SG" altLang="zh-S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Relies on a detailed thermal model to predict temperature changes.</a:t>
            </a:r>
            <a:r>
              <a:rPr kumimoji="0" lang="en-US" altLang="zh-S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SG" altLang="zh-S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Optimizes heating actions over a fixed future horizon.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SG" altLang="zh-S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23F0F5-B344-FF3D-2C65-EEBA852A7BB8}"/>
              </a:ext>
            </a:extLst>
          </p:cNvPr>
          <p:cNvSpPr txBox="1"/>
          <p:nvPr/>
        </p:nvSpPr>
        <p:spPr>
          <a:xfrm>
            <a:off x="369455" y="4544157"/>
            <a:ext cx="2179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b="1" dirty="0"/>
              <a:t>Limitations of MPC</a:t>
            </a:r>
            <a:endParaRPr lang="en-US" altLang="zh-S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157B25-ECFB-DB3B-B55C-E5338FD4ABD9}"/>
              </a:ext>
            </a:extLst>
          </p:cNvPr>
          <p:cNvSpPr txBox="1"/>
          <p:nvPr/>
        </p:nvSpPr>
        <p:spPr>
          <a:xfrm>
            <a:off x="2613891" y="3574661"/>
            <a:ext cx="89869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SG" b="1" dirty="0"/>
              <a:t>High modeling cost</a:t>
            </a:r>
            <a:r>
              <a:rPr lang="en-US" altLang="zh-SG" dirty="0"/>
              <a:t>: Requires building-specific parameters (e.g., insulation, materials, occupancy).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S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SG" b="1" dirty="0"/>
              <a:t>Poor scalability</a:t>
            </a:r>
            <a:r>
              <a:rPr lang="en-US" altLang="zh-SG" dirty="0"/>
              <a:t>: Each home needs its own calibrated model. Performance drops if the environment deviates from the model assumptions.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S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SG" b="1" dirty="0"/>
              <a:t>Computationally expensive</a:t>
            </a:r>
            <a:r>
              <a:rPr lang="en-US" altLang="zh-SG" dirty="0"/>
              <a:t>: Solving optimization problems in real time is not practical for every home.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E503B33F-15C4-2BD3-615D-8BEE05CA73EC}"/>
              </a:ext>
            </a:extLst>
          </p:cNvPr>
          <p:cNvSpPr/>
          <p:nvPr/>
        </p:nvSpPr>
        <p:spPr>
          <a:xfrm>
            <a:off x="2678545" y="3738348"/>
            <a:ext cx="295563" cy="1980950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14865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33103-4D3D-8214-1CA5-DBC5DD09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12EFA60-3F4E-1D61-9C57-C53F713BB351}"/>
              </a:ext>
            </a:extLst>
          </p:cNvPr>
          <p:cNvSpPr/>
          <p:nvPr/>
        </p:nvSpPr>
        <p:spPr>
          <a:xfrm>
            <a:off x="360219" y="470933"/>
            <a:ext cx="424872" cy="1017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212967B-0980-4D03-FBED-20E9787D293B}"/>
              </a:ext>
            </a:extLst>
          </p:cNvPr>
          <p:cNvCxnSpPr>
            <a:cxnSpLocks/>
          </p:cNvCxnSpPr>
          <p:nvPr/>
        </p:nvCxnSpPr>
        <p:spPr>
          <a:xfrm>
            <a:off x="369455" y="470932"/>
            <a:ext cx="1366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B7F7C74-D494-167D-CA06-0B3703BC3219}"/>
              </a:ext>
            </a:extLst>
          </p:cNvPr>
          <p:cNvSpPr txBox="1"/>
          <p:nvPr/>
        </p:nvSpPr>
        <p:spPr>
          <a:xfrm>
            <a:off x="267855" y="101600"/>
            <a:ext cx="7269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SG" b="1" dirty="0">
                <a:latin typeface="Arial" panose="020B0604020202020204" pitchFamily="34" charset="0"/>
                <a:cs typeface="Arial" panose="020B0604020202020204" pitchFamily="34" charset="0"/>
              </a:rPr>
              <a:t>Proposed Method</a:t>
            </a:r>
            <a:r>
              <a:rPr lang="en-US" altLang="zh-SG" dirty="0">
                <a:latin typeface="Arial" panose="020B0604020202020204" pitchFamily="34" charset="0"/>
                <a:cs typeface="Arial" panose="020B0604020202020204" pitchFamily="34" charset="0"/>
              </a:rPr>
              <a:t>: Reinforcement Learning for Heating Control</a:t>
            </a:r>
            <a:endParaRPr lang="zh-SG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EF0B63-A3CD-8887-2842-59CB03BCA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55" y="763269"/>
            <a:ext cx="1088043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SG" altLang="zh-SG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Model-Free Learning</a:t>
            </a:r>
            <a:r>
              <a:rPr kumimoji="0" lang="en-US" altLang="zh-SG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SG" altLang="zh-SG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Learns control policy directly from interaction with the environment — no need for physical modeling.</a:t>
            </a:r>
            <a:endParaRPr kumimoji="0" lang="en-US" altLang="zh-SG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SG" altLang="zh-SG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SG" altLang="zh-SG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Adaptability</a:t>
            </a:r>
            <a:r>
              <a:rPr kumimoji="0" lang="en-US" altLang="zh-SG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SG" altLang="zh-SG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adapts to different building dynamics and external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SG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SG" altLang="zh-SG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 &amp; Scalable</a:t>
            </a:r>
            <a:r>
              <a:rPr lang="en-US" altLang="zh-SG" dirty="0">
                <a:latin typeface="Arial" panose="020B0604020202020204" pitchFamily="34" charset="0"/>
              </a:rPr>
              <a:t> </a:t>
            </a:r>
            <a:r>
              <a:rPr kumimoji="0" lang="zh-SG" altLang="zh-SG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Once trained, the learned policy is computationally efficient and easy to deploy.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SG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SG" altLang="zh-SG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lang="en-US" altLang="zh-SG" dirty="0">
                <a:latin typeface="Arial" panose="020B0604020202020204" pitchFamily="34" charset="0"/>
              </a:rPr>
              <a:t> </a:t>
            </a:r>
            <a:r>
              <a:rPr kumimoji="0" lang="zh-SG" altLang="zh-SG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 indoor comfort near 22°C while minimizing energy usage.</a:t>
            </a:r>
          </a:p>
        </p:txBody>
      </p:sp>
      <p:pic>
        <p:nvPicPr>
          <p:cNvPr id="11" name="图片 10" descr="图示&#10;&#10;AI 生成的内容可能不正确。">
            <a:extLst>
              <a:ext uri="{FF2B5EF4-FFF2-40B4-BE49-F238E27FC236}">
                <a16:creationId xmlns:a16="http://schemas.microsoft.com/office/drawing/2014/main" id="{F0BABC50-C375-3631-2223-C3819C35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64" b="9543"/>
          <a:stretch/>
        </p:blipFill>
        <p:spPr>
          <a:xfrm>
            <a:off x="129310" y="3262208"/>
            <a:ext cx="6742545" cy="355978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30A9E5D-15F7-9491-8DA5-80EF72DDC2BD}"/>
              </a:ext>
            </a:extLst>
          </p:cNvPr>
          <p:cNvSpPr txBox="1"/>
          <p:nvPr/>
        </p:nvSpPr>
        <p:spPr>
          <a:xfrm>
            <a:off x="7047346" y="4303435"/>
            <a:ext cx="5015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SG" b="1" dirty="0"/>
              <a:t>O</a:t>
            </a:r>
            <a:r>
              <a:rPr lang="en-US" altLang="zh-CN" b="1" dirty="0"/>
              <a:t>ne sentence quick explain: </a:t>
            </a:r>
          </a:p>
          <a:p>
            <a:pPr algn="just"/>
            <a:endParaRPr lang="en-US" altLang="zh-CN" b="1" dirty="0"/>
          </a:p>
          <a:p>
            <a:pPr algn="just"/>
            <a:r>
              <a:rPr lang="en-US" altLang="zh-SG" dirty="0"/>
              <a:t>Q-learning method Learns the optimal action-selection policy iteratively based on the rewards received from interacting with the environment.</a:t>
            </a:r>
            <a:endParaRPr lang="zh-SG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E437B-249D-395B-2BC4-4DB5ECF197E8}"/>
              </a:ext>
            </a:extLst>
          </p:cNvPr>
          <p:cNvSpPr/>
          <p:nvPr/>
        </p:nvSpPr>
        <p:spPr>
          <a:xfrm>
            <a:off x="2338389" y="4510088"/>
            <a:ext cx="2062162" cy="2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EC60142-0CBC-5F48-7D7F-F050C74517FC}"/>
              </a:ext>
            </a:extLst>
          </p:cNvPr>
          <p:cNvCxnSpPr>
            <a:cxnSpLocks/>
            <a:stCxn id="3" idx="3"/>
            <a:endCxn id="3" idx="1"/>
          </p:cNvCxnSpPr>
          <p:nvPr/>
        </p:nvCxnSpPr>
        <p:spPr>
          <a:xfrm flipH="1">
            <a:off x="2338389" y="4619626"/>
            <a:ext cx="2062162" cy="0"/>
          </a:xfrm>
          <a:prstGeom prst="straightConnector1">
            <a:avLst/>
          </a:prstGeom>
          <a:ln>
            <a:solidFill>
              <a:srgbClr val="474A4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88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99163-0B85-C0EF-66B3-499A8053F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89C4F7-C896-38B7-12FE-599788451A6A}"/>
              </a:ext>
            </a:extLst>
          </p:cNvPr>
          <p:cNvSpPr/>
          <p:nvPr/>
        </p:nvSpPr>
        <p:spPr>
          <a:xfrm>
            <a:off x="350982" y="461697"/>
            <a:ext cx="424872" cy="1017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352D850-C432-5689-1782-E488080F9357}"/>
              </a:ext>
            </a:extLst>
          </p:cNvPr>
          <p:cNvCxnSpPr>
            <a:cxnSpLocks/>
          </p:cNvCxnSpPr>
          <p:nvPr/>
        </p:nvCxnSpPr>
        <p:spPr>
          <a:xfrm>
            <a:off x="360218" y="461696"/>
            <a:ext cx="1366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AED81E6-0628-7EF5-F184-2D41CC50E02C}"/>
              </a:ext>
            </a:extLst>
          </p:cNvPr>
          <p:cNvSpPr txBox="1"/>
          <p:nvPr/>
        </p:nvSpPr>
        <p:spPr>
          <a:xfrm>
            <a:off x="258618" y="92364"/>
            <a:ext cx="7269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SG" b="1" dirty="0">
                <a:latin typeface="Arial" panose="020B0604020202020204" pitchFamily="34" charset="0"/>
                <a:cs typeface="Arial" panose="020B0604020202020204" pitchFamily="34" charset="0"/>
              </a:rPr>
              <a:t>Formulation: </a:t>
            </a:r>
            <a:r>
              <a:rPr lang="en-US" altLang="zh-SG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for Heating Control</a:t>
            </a:r>
            <a:endParaRPr lang="zh-SG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7400826E-C132-4DA8-FF8D-5850B5A26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955845"/>
                <a:ext cx="115824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zh-SG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SG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SG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kumimoji="0" lang="en-US" altLang="zh-SG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en-US" altLang="zh-SG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zh-SG" altLang="zh-SG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Discretized indoor temperature at time t.</a:t>
                </a:r>
                <a:endParaRPr kumimoji="0" lang="en-US" altLang="zh-SG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7400826E-C132-4DA8-FF8D-5850B5A26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955845"/>
                <a:ext cx="11582400" cy="369332"/>
              </a:xfrm>
              <a:prstGeom prst="rect">
                <a:avLst/>
              </a:prstGeom>
              <a:blipFill>
                <a:blip r:embed="rId2"/>
                <a:stretch>
                  <a:fillRect l="-316" t="-8333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77300645-BA4A-56F3-D999-C4D07C98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18" y="1570500"/>
            <a:ext cx="3232727" cy="616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14244C3-6E90-3CDF-87B5-4F09956BE17F}"/>
                  </a:ext>
                </a:extLst>
              </p:cNvPr>
              <p:cNvSpPr txBox="1"/>
              <p:nvPr/>
            </p:nvSpPr>
            <p:spPr>
              <a:xfrm>
                <a:off x="258618" y="3211276"/>
                <a:ext cx="10769600" cy="1297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SG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SG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SG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0" lang="en-US" altLang="zh-SG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0" lang="en-US" altLang="zh-SG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altLang="zh-SG" dirty="0">
                    <a:latin typeface="Arial" panose="020B0604020202020204" pitchFamily="34" charset="0"/>
                    <a:cs typeface="Arial" panose="020B0604020202020204" pitchFamily="34" charset="0"/>
                  </a:rPr>
                  <a:t>Heating/cooling power level selected from a discrete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SG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SG" alt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SG" i="1" dirty="0">
                            <a:latin typeface="Cambria Math" panose="02040503050406030204" pitchFamily="18" charset="0"/>
                          </a:rPr>
                          <m:t>2.0,</m:t>
                        </m:r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SG" i="1" dirty="0">
                            <a:latin typeface="Cambria Math" panose="02040503050406030204" pitchFamily="18" charset="0"/>
                          </a:rPr>
                          <m:t>−1.0,</m:t>
                        </m:r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SG" i="1" dirty="0">
                            <a:latin typeface="Cambria Math" panose="02040503050406030204" pitchFamily="18" charset="0"/>
                          </a:rPr>
                          <m:t>−0.5,</m:t>
                        </m:r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SG" i="1" dirty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SG" i="1" dirty="0">
                            <a:latin typeface="Cambria Math" panose="02040503050406030204" pitchFamily="18" charset="0"/>
                          </a:rPr>
                          <m:t>0.5,</m:t>
                        </m:r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SG" i="1" dirty="0">
                            <a:latin typeface="Cambria Math" panose="02040503050406030204" pitchFamily="18" charset="0"/>
                          </a:rPr>
                          <m:t>1.0,</m:t>
                        </m:r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SG" i="1" dirty="0">
                            <a:latin typeface="Cambria Math" panose="02040503050406030204" pitchFamily="18" charset="0"/>
                          </a:rPr>
                          <m:t>2.0</m:t>
                        </m:r>
                      </m:e>
                    </m:d>
                  </m:oMath>
                </a14:m>
                <a:endParaRPr lang="en-US" altLang="zh-SG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endParaRPr lang="en-US" altLang="zh-SG" b="1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SG" b="1" dirty="0">
                    <a:cs typeface="Arial" panose="020B0604020202020204" pitchFamily="34" charset="0"/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SG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SG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SG" dirty="0"/>
                  <a:t>Penalizes deviation from target temperature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SG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𝑟</m:t>
                      </m:r>
                      <m:r>
                        <a:rPr kumimoji="0" lang="en-US" altLang="zh-SG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p>
                        <m:sSupPr>
                          <m:ctrlPr>
                            <a:rPr kumimoji="0" lang="en-US" altLang="zh-SG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SG" sz="1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SG" sz="1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SG" sz="1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0" lang="en-US" altLang="zh-SG" sz="1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altLang="zh-SG" sz="18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SG" sz="1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SG" sz="1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0" lang="en-US" altLang="zh-SG" sz="1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altLang="zh-SG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SG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14244C3-6E90-3CDF-87B5-4F09956BE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18" y="3211276"/>
                <a:ext cx="10769600" cy="1297022"/>
              </a:xfrm>
              <a:prstGeom prst="rect">
                <a:avLst/>
              </a:prstGeom>
              <a:blipFill>
                <a:blip r:embed="rId4"/>
                <a:stretch>
                  <a:fillRect l="-340" t="-2817" b="-1878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C5A1BAB8-533C-D6D3-7A18-4FEE33BEB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046" y="1544375"/>
            <a:ext cx="3746790" cy="6629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D527B0-6A59-125A-D16B-6E73472EE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935" y="1623584"/>
            <a:ext cx="2342568" cy="504553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A7C4203-DE51-8E9B-C060-411372AB5A80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3491345" y="1875861"/>
            <a:ext cx="746701" cy="2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E3C75B8-FD07-6496-F0D8-13F9DAC80A2C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7984836" y="1875861"/>
            <a:ext cx="856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C447C40-F3F4-5A4B-00E4-1FE947C54701}"/>
              </a:ext>
            </a:extLst>
          </p:cNvPr>
          <p:cNvSpPr txBox="1"/>
          <p:nvPr/>
        </p:nvSpPr>
        <p:spPr>
          <a:xfrm>
            <a:off x="705854" y="2110702"/>
            <a:ext cx="2565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S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Original RC heat model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676581A-8712-630D-4CDF-03BB1CC2B235}"/>
              </a:ext>
            </a:extLst>
          </p:cNvPr>
          <p:cNvSpPr txBox="1"/>
          <p:nvPr/>
        </p:nvSpPr>
        <p:spPr>
          <a:xfrm>
            <a:off x="5246252" y="2142853"/>
            <a:ext cx="1690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S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Discrete Form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8D1B554-5590-1417-5640-E0F66AF1124E}"/>
              </a:ext>
            </a:extLst>
          </p:cNvPr>
          <p:cNvSpPr txBox="1"/>
          <p:nvPr/>
        </p:nvSpPr>
        <p:spPr>
          <a:xfrm>
            <a:off x="9040663" y="2110703"/>
            <a:ext cx="2565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S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Simplified Form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AF3892-8F4F-39DE-1E8E-90C35D8209C9}"/>
              </a:ext>
            </a:extLst>
          </p:cNvPr>
          <p:cNvSpPr txBox="1"/>
          <p:nvPr/>
        </p:nvSpPr>
        <p:spPr>
          <a:xfrm>
            <a:off x="360218" y="2542275"/>
            <a:ext cx="6732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SG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current setup, we set a= 0.9, c=0.5, d=3.0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9263097-233D-E5A0-3F83-C2870BE8E0EB}"/>
              </a:ext>
            </a:extLst>
          </p:cNvPr>
          <p:cNvSpPr txBox="1"/>
          <p:nvPr/>
        </p:nvSpPr>
        <p:spPr>
          <a:xfrm>
            <a:off x="304800" y="48497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SG" b="1" dirty="0"/>
              <a:t>Q-Value Update Rule:</a:t>
            </a:r>
            <a:endParaRPr lang="zh-SG" altLang="en-US" b="1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1A0422E-49BB-3EB0-4334-624AEFE3FE1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270" b="18457"/>
          <a:stretch/>
        </p:blipFill>
        <p:spPr>
          <a:xfrm>
            <a:off x="544950" y="5219048"/>
            <a:ext cx="5670409" cy="48135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5AB7FF1F-9E5E-9303-E533-A512CC9A2CBA}"/>
              </a:ext>
            </a:extLst>
          </p:cNvPr>
          <p:cNvSpPr txBox="1"/>
          <p:nvPr/>
        </p:nvSpPr>
        <p:spPr>
          <a:xfrm>
            <a:off x="606271" y="5945431"/>
            <a:ext cx="10856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It adjusts the current Q-value toward a better estimate that includes both the immediate reward and the best possible future reward.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52850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6E37B-A2E1-59AF-4E82-150610EF9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52F176D-C2B2-D7D3-E430-101093D054D0}"/>
              </a:ext>
            </a:extLst>
          </p:cNvPr>
          <p:cNvSpPr/>
          <p:nvPr/>
        </p:nvSpPr>
        <p:spPr>
          <a:xfrm>
            <a:off x="277092" y="461696"/>
            <a:ext cx="424872" cy="1017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31C5663-B092-1140-86B8-8E823B880160}"/>
              </a:ext>
            </a:extLst>
          </p:cNvPr>
          <p:cNvCxnSpPr>
            <a:cxnSpLocks/>
          </p:cNvCxnSpPr>
          <p:nvPr/>
        </p:nvCxnSpPr>
        <p:spPr>
          <a:xfrm>
            <a:off x="286328" y="461695"/>
            <a:ext cx="1366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F091D10-12EF-21A8-9457-2A17B258A24E}"/>
              </a:ext>
            </a:extLst>
          </p:cNvPr>
          <p:cNvSpPr txBox="1"/>
          <p:nvPr/>
        </p:nvSpPr>
        <p:spPr>
          <a:xfrm>
            <a:off x="184728" y="92363"/>
            <a:ext cx="4682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SG" b="1" dirty="0">
                <a:latin typeface="Arial" panose="020B0604020202020204" pitchFamily="34" charset="0"/>
                <a:cs typeface="Arial" panose="020B0604020202020204" pitchFamily="34" charset="0"/>
              </a:rPr>
              <a:t>Baseline Method</a:t>
            </a:r>
            <a:r>
              <a:rPr lang="en-US" altLang="zh-SG" dirty="0">
                <a:latin typeface="Arial" panose="020B0604020202020204" pitchFamily="34" charset="0"/>
                <a:cs typeface="Arial" panose="020B0604020202020204" pitchFamily="34" charset="0"/>
              </a:rPr>
              <a:t>: Model Predictive Control</a:t>
            </a:r>
            <a:endParaRPr lang="zh-SG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AE5F41-815F-A69C-09E1-CD203B412445}"/>
              </a:ext>
            </a:extLst>
          </p:cNvPr>
          <p:cNvSpPr txBox="1"/>
          <p:nvPr/>
        </p:nvSpPr>
        <p:spPr>
          <a:xfrm>
            <a:off x="277092" y="831027"/>
            <a:ext cx="8940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b="1" dirty="0"/>
              <a:t>What is MPC?</a:t>
            </a:r>
            <a:br>
              <a:rPr lang="en-US" altLang="zh-SG" dirty="0"/>
            </a:br>
            <a:r>
              <a:rPr lang="en-US" altLang="zh-SG" dirty="0"/>
              <a:t>An optimization-based control strategy that uses a predictive model to plan control actions over a finite time horizon.</a:t>
            </a:r>
            <a:endParaRPr lang="zh-SG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825451-4D68-114F-DFFC-0C22DD38D7D3}"/>
              </a:ext>
            </a:extLst>
          </p:cNvPr>
          <p:cNvSpPr txBox="1"/>
          <p:nvPr/>
        </p:nvSpPr>
        <p:spPr>
          <a:xfrm>
            <a:off x="286328" y="1870302"/>
            <a:ext cx="1782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SG" b="1" dirty="0"/>
              <a:t>How it works:</a:t>
            </a:r>
            <a:endParaRPr lang="en-US" altLang="zh-SG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BA38D2-EF16-95CB-8CEF-B556F93BE841}"/>
              </a:ext>
            </a:extLst>
          </p:cNvPr>
          <p:cNvSpPr txBox="1"/>
          <p:nvPr/>
        </p:nvSpPr>
        <p:spPr>
          <a:xfrm>
            <a:off x="309419" y="4206498"/>
            <a:ext cx="2041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b="1" dirty="0"/>
              <a:t>MPC Formulation:</a:t>
            </a:r>
            <a:endParaRPr lang="zh-SG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56EBA4B-9ED0-F790-CD28-FD48FCC6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9" y="4606548"/>
            <a:ext cx="3908717" cy="8123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65649FB-D562-2D16-E0CB-37DE382D282B}"/>
              </a:ext>
            </a:extLst>
          </p:cNvPr>
          <p:cNvSpPr txBox="1"/>
          <p:nvPr/>
        </p:nvSpPr>
        <p:spPr>
          <a:xfrm>
            <a:off x="309419" y="5904179"/>
            <a:ext cx="128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b="1" dirty="0"/>
              <a:t>Subject to:</a:t>
            </a:r>
            <a:endParaRPr lang="zh-SG" altLang="en-US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82A525-8907-7955-1B63-96FAAD193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81" y="5778580"/>
            <a:ext cx="6505531" cy="496786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9338714-2B82-AD20-3C88-600D3B253448}"/>
              </a:ext>
            </a:extLst>
          </p:cNvPr>
          <p:cNvSpPr/>
          <p:nvPr/>
        </p:nvSpPr>
        <p:spPr>
          <a:xfrm>
            <a:off x="309419" y="2551546"/>
            <a:ext cx="2184400" cy="8774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SG" dirty="0">
                <a:solidFill>
                  <a:schemeClr val="tx1"/>
                </a:solidFill>
              </a:rPr>
              <a:t>predicts future temperatures using the system model</a:t>
            </a:r>
            <a:endParaRPr lang="zh-SG" altLang="en-US" dirty="0">
              <a:solidFill>
                <a:schemeClr val="tx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58864D2-667A-CBC1-77C0-3AF8793BB5F5}"/>
              </a:ext>
            </a:extLst>
          </p:cNvPr>
          <p:cNvSpPr/>
          <p:nvPr/>
        </p:nvSpPr>
        <p:spPr>
          <a:xfrm>
            <a:off x="3352801" y="2551544"/>
            <a:ext cx="2669309" cy="8774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SG" dirty="0">
                <a:solidFill>
                  <a:schemeClr val="tx1"/>
                </a:solidFill>
              </a:rPr>
              <a:t>solves an optimization problem to determine control action sequence</a:t>
            </a:r>
            <a:endParaRPr lang="zh-SG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45A0C90-1AE9-55CF-5681-9229F33CE1E4}"/>
              </a:ext>
            </a:extLst>
          </p:cNvPr>
          <p:cNvSpPr/>
          <p:nvPr/>
        </p:nvSpPr>
        <p:spPr>
          <a:xfrm>
            <a:off x="6881092" y="2551544"/>
            <a:ext cx="2290618" cy="8774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SG" dirty="0">
                <a:solidFill>
                  <a:schemeClr val="tx1"/>
                </a:solidFill>
              </a:rPr>
              <a:t>Only applied first action in the optimized sequence</a:t>
            </a:r>
            <a:endParaRPr lang="zh-SG" altLang="en-US" dirty="0">
              <a:solidFill>
                <a:schemeClr val="tx1"/>
              </a:solidFill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01276331-A55C-0E4D-ACE2-253474BB6092}"/>
              </a:ext>
            </a:extLst>
          </p:cNvPr>
          <p:cNvSpPr/>
          <p:nvPr/>
        </p:nvSpPr>
        <p:spPr>
          <a:xfrm>
            <a:off x="2743201" y="2856343"/>
            <a:ext cx="360217" cy="267855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9226DFE3-BC7C-5044-FC14-59F01C530C86}"/>
              </a:ext>
            </a:extLst>
          </p:cNvPr>
          <p:cNvSpPr/>
          <p:nvPr/>
        </p:nvSpPr>
        <p:spPr>
          <a:xfrm>
            <a:off x="6271492" y="2861659"/>
            <a:ext cx="360217" cy="267855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08300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26AAB-D217-BE22-0ADE-BA4EB224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5A15E69-9051-4248-A1F3-0C4CF9B49C3C}"/>
              </a:ext>
            </a:extLst>
          </p:cNvPr>
          <p:cNvSpPr/>
          <p:nvPr/>
        </p:nvSpPr>
        <p:spPr>
          <a:xfrm>
            <a:off x="277092" y="461696"/>
            <a:ext cx="424872" cy="1017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39D4EDB-D3CA-447F-7E4A-BAD4457734D6}"/>
              </a:ext>
            </a:extLst>
          </p:cNvPr>
          <p:cNvCxnSpPr>
            <a:cxnSpLocks/>
          </p:cNvCxnSpPr>
          <p:nvPr/>
        </p:nvCxnSpPr>
        <p:spPr>
          <a:xfrm>
            <a:off x="286328" y="461695"/>
            <a:ext cx="1366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4C40EBE-5D00-42F1-960A-1B7247BF7E55}"/>
              </a:ext>
            </a:extLst>
          </p:cNvPr>
          <p:cNvSpPr txBox="1"/>
          <p:nvPr/>
        </p:nvSpPr>
        <p:spPr>
          <a:xfrm>
            <a:off x="184728" y="92363"/>
            <a:ext cx="8103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SG" b="1" dirty="0">
                <a:latin typeface="Arial" panose="020B0604020202020204" pitchFamily="34" charset="0"/>
                <a:cs typeface="Arial" panose="020B0604020202020204" pitchFamily="34" charset="0"/>
              </a:rPr>
              <a:t>Experiment 1: </a:t>
            </a:r>
            <a:r>
              <a:rPr lang="en-US" altLang="zh-SG" dirty="0">
                <a:latin typeface="Arial" panose="020B0604020202020204" pitchFamily="34" charset="0"/>
                <a:cs typeface="Arial" panose="020B0604020202020204" pitchFamily="34" charset="0"/>
              </a:rPr>
              <a:t>Comparison of performance in same, single setting</a:t>
            </a:r>
            <a:endParaRPr lang="zh-SG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456569-7656-B978-45C4-66E83D728712}"/>
              </a:ext>
            </a:extLst>
          </p:cNvPr>
          <p:cNvSpPr txBox="1"/>
          <p:nvPr/>
        </p:nvSpPr>
        <p:spPr>
          <a:xfrm>
            <a:off x="184728" y="831027"/>
            <a:ext cx="12764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SG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this setup, we set a= 0.9, c=0.5, d=3.0, and implement both methods to check their performances</a:t>
            </a:r>
          </a:p>
        </p:txBody>
      </p:sp>
      <p:pic>
        <p:nvPicPr>
          <p:cNvPr id="11" name="图片 10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5BCBA217-3389-48B1-ABA4-186A86185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t="3598" r="-113" b="51927"/>
          <a:stretch/>
        </p:blipFill>
        <p:spPr>
          <a:xfrm>
            <a:off x="184727" y="1200359"/>
            <a:ext cx="9587346" cy="3211296"/>
          </a:xfrm>
          <a:prstGeom prst="rect">
            <a:avLst/>
          </a:prstGeom>
        </p:spPr>
      </p:pic>
      <p:pic>
        <p:nvPicPr>
          <p:cNvPr id="13" name="图片 12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C54E28F8-E3F2-1F08-6A39-E00F91C28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4" t="73714"/>
          <a:stretch/>
        </p:blipFill>
        <p:spPr>
          <a:xfrm>
            <a:off x="286328" y="4461163"/>
            <a:ext cx="7924799" cy="23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7D96-067F-3440-8009-C1B085B2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AC8DCA5-AE75-6B09-017F-0D415836AA44}"/>
              </a:ext>
            </a:extLst>
          </p:cNvPr>
          <p:cNvSpPr/>
          <p:nvPr/>
        </p:nvSpPr>
        <p:spPr>
          <a:xfrm>
            <a:off x="277092" y="461696"/>
            <a:ext cx="424872" cy="1017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1B08A08-9FA0-199C-ED36-31A708D3716D}"/>
              </a:ext>
            </a:extLst>
          </p:cNvPr>
          <p:cNvCxnSpPr>
            <a:cxnSpLocks/>
          </p:cNvCxnSpPr>
          <p:nvPr/>
        </p:nvCxnSpPr>
        <p:spPr>
          <a:xfrm>
            <a:off x="286328" y="461695"/>
            <a:ext cx="1366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C94DFBB-9373-6651-A881-D854C29C431D}"/>
              </a:ext>
            </a:extLst>
          </p:cNvPr>
          <p:cNvSpPr txBox="1"/>
          <p:nvPr/>
        </p:nvSpPr>
        <p:spPr>
          <a:xfrm>
            <a:off x="184728" y="92363"/>
            <a:ext cx="8103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SG" b="1" dirty="0">
                <a:latin typeface="Arial" panose="020B0604020202020204" pitchFamily="34" charset="0"/>
                <a:cs typeface="Arial" panose="020B0604020202020204" pitchFamily="34" charset="0"/>
              </a:rPr>
              <a:t>Experiment 2: </a:t>
            </a:r>
            <a:r>
              <a:rPr lang="en-US" altLang="zh-SG" dirty="0">
                <a:latin typeface="Arial" panose="020B0604020202020204" pitchFamily="34" charset="0"/>
                <a:cs typeface="Arial" panose="020B0604020202020204" pitchFamily="34" charset="0"/>
              </a:rPr>
              <a:t>Model Transfer Ability Evaluation</a:t>
            </a:r>
            <a:endParaRPr lang="zh-SG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F5D3F1-B878-0A40-2C38-74E815F0C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2" y="2375871"/>
            <a:ext cx="7143750" cy="2238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B39E11-B6EB-E5DB-942B-7238CD3DE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28" y="1542528"/>
            <a:ext cx="3746790" cy="6629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19A0BC-32EE-06C1-4C7E-C0D9AB72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217" y="1621737"/>
            <a:ext cx="2342568" cy="50455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F93099A-A79A-655C-B13E-2536FD66D0D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033118" y="1874014"/>
            <a:ext cx="856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7EB4BEC-C5F1-798C-7390-9D327B5669B3}"/>
              </a:ext>
            </a:extLst>
          </p:cNvPr>
          <p:cNvSpPr txBox="1"/>
          <p:nvPr/>
        </p:nvSpPr>
        <p:spPr>
          <a:xfrm>
            <a:off x="212436" y="791884"/>
            <a:ext cx="11068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This experiment evaluates whether a policy trained in one room ("Original Room") can be directly transferred to other rooms with different dynamics — without retraining.</a:t>
            </a:r>
            <a:endParaRPr lang="zh-SG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4F4524-483E-9366-B3C0-A4147AD82592}"/>
              </a:ext>
            </a:extLst>
          </p:cNvPr>
          <p:cNvSpPr txBox="1"/>
          <p:nvPr/>
        </p:nvSpPr>
        <p:spPr>
          <a:xfrm>
            <a:off x="277092" y="4866521"/>
            <a:ext cx="10458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b="1" dirty="0"/>
              <a:t>High Inertia</a:t>
            </a:r>
            <a:r>
              <a:rPr lang="en-US" altLang="zh-SG" dirty="0"/>
              <a:t>: higher a, meaning slower temperature response to control actions.</a:t>
            </a:r>
          </a:p>
          <a:p>
            <a:r>
              <a:rPr lang="en-US" altLang="zh-SG" b="1" dirty="0"/>
              <a:t>Low Inertia</a:t>
            </a:r>
            <a:r>
              <a:rPr lang="en-US" altLang="zh-SG" dirty="0"/>
              <a:t>: lower a, leading to rapid and potentially unstable temperature changes.</a:t>
            </a:r>
          </a:p>
          <a:p>
            <a:r>
              <a:rPr lang="en-US" altLang="zh-SG" b="1" dirty="0"/>
              <a:t>Different Insulation</a:t>
            </a:r>
            <a:r>
              <a:rPr lang="en-US" altLang="zh-SG" dirty="0"/>
              <a:t>: Modified resistance and capacitance (c and d), simulating altered heat loss and gain characteristics.</a:t>
            </a:r>
          </a:p>
          <a:p>
            <a:r>
              <a:rPr lang="en-US" altLang="zh-SG" b="1" dirty="0"/>
              <a:t>Extreme Dynamics</a:t>
            </a:r>
            <a:r>
              <a:rPr lang="en-US" altLang="zh-SG" dirty="0"/>
              <a:t>: Large deviations in all parameters, representing a highly mismatched and challenging deployment scenario.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76831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566A-C3F3-C898-A8BA-D512437D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F6BCE19-8713-F4AE-88E8-63FE062AA040}"/>
              </a:ext>
            </a:extLst>
          </p:cNvPr>
          <p:cNvSpPr/>
          <p:nvPr/>
        </p:nvSpPr>
        <p:spPr>
          <a:xfrm>
            <a:off x="277092" y="461696"/>
            <a:ext cx="424872" cy="1017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6488193-9B9B-5931-E928-2D6227FDB3E0}"/>
              </a:ext>
            </a:extLst>
          </p:cNvPr>
          <p:cNvCxnSpPr>
            <a:cxnSpLocks/>
          </p:cNvCxnSpPr>
          <p:nvPr/>
        </p:nvCxnSpPr>
        <p:spPr>
          <a:xfrm>
            <a:off x="286328" y="461695"/>
            <a:ext cx="13669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51D2FA4-A9EE-AED9-B62B-6A73AC72965D}"/>
              </a:ext>
            </a:extLst>
          </p:cNvPr>
          <p:cNvSpPr txBox="1"/>
          <p:nvPr/>
        </p:nvSpPr>
        <p:spPr>
          <a:xfrm>
            <a:off x="184728" y="92363"/>
            <a:ext cx="8103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SG" b="1" dirty="0">
                <a:latin typeface="Arial" panose="020B0604020202020204" pitchFamily="34" charset="0"/>
                <a:cs typeface="Arial" panose="020B0604020202020204" pitchFamily="34" charset="0"/>
              </a:rPr>
              <a:t>Experiment 2: </a:t>
            </a:r>
            <a:r>
              <a:rPr lang="en-US" altLang="zh-SG" dirty="0">
                <a:latin typeface="Arial" panose="020B0604020202020204" pitchFamily="34" charset="0"/>
                <a:cs typeface="Arial" panose="020B0604020202020204" pitchFamily="34" charset="0"/>
              </a:rPr>
              <a:t>Model Transfer Ability Evaluation</a:t>
            </a:r>
            <a:endParaRPr lang="zh-SG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132291C9-5214-12A4-EF5D-C33CBFC5A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8" y="1000179"/>
            <a:ext cx="10971428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1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578</Words>
  <Application>Microsoft Office PowerPoint</Application>
  <PresentationFormat>宽屏</PresentationFormat>
  <Paragraphs>64</Paragraphs>
  <Slides>12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Ruxiao Chen</dc:creator>
  <cp:lastModifiedBy>Ruxiao Chen</cp:lastModifiedBy>
  <cp:revision>7</cp:revision>
  <dcterms:created xsi:type="dcterms:W3CDTF">2025-04-12T17:17:47Z</dcterms:created>
  <dcterms:modified xsi:type="dcterms:W3CDTF">2025-04-22T21:09:31Z</dcterms:modified>
</cp:coreProperties>
</file>